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4" r:id="rId6"/>
    <p:sldId id="303" r:id="rId7"/>
    <p:sldId id="327" r:id="rId8"/>
    <p:sldId id="330" r:id="rId9"/>
    <p:sldId id="308" r:id="rId10"/>
    <p:sldId id="324" r:id="rId11"/>
    <p:sldId id="309" r:id="rId12"/>
    <p:sldId id="315" r:id="rId13"/>
    <p:sldId id="311" r:id="rId14"/>
    <p:sldId id="314" r:id="rId15"/>
    <p:sldId id="325" r:id="rId16"/>
    <p:sldId id="316" r:id="rId17"/>
    <p:sldId id="318" r:id="rId18"/>
    <p:sldId id="319" r:id="rId19"/>
    <p:sldId id="322" r:id="rId20"/>
    <p:sldId id="323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 userDrawn="1">
          <p15:clr>
            <a:srgbClr val="A4A3A4"/>
          </p15:clr>
        </p15:guide>
        <p15:guide id="2" pos="6720" userDrawn="1">
          <p15:clr>
            <a:srgbClr val="A4A3A4"/>
          </p15:clr>
        </p15:guide>
        <p15:guide id="3" orient="horz" pos="768" userDrawn="1">
          <p15:clr>
            <a:srgbClr val="A4A3A4"/>
          </p15:clr>
        </p15:guide>
        <p15:guide id="4" pos="9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Thomas F" initials="JTF" lastIdx="8" clrIdx="0">
    <p:extLst>
      <p:ext uri="{19B8F6BF-5375-455C-9EA6-DF929625EA0E}">
        <p15:presenceInfo xmlns:p15="http://schemas.microsoft.com/office/powerpoint/2012/main" userId="S::TJOHNS3@wsscwater.com::c108a0b8-6fe4-4f4d-bcf2-38a99b079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981"/>
    <a:srgbClr val="1295D8"/>
    <a:srgbClr val="8FD16A"/>
    <a:srgbClr val="F4762D"/>
    <a:srgbClr val="676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B77FB-A411-4DF5-86DC-4154ABDEB1B1}" v="1" dt="2023-06-07T17:07:05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3216"/>
        <p:guide pos="6720"/>
        <p:guide orient="horz" pos="768"/>
        <p:guide pos="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thena, Prasad" userId="ce4a3e35-7eb7-4710-b6b6-2f56c4d7ede2" providerId="ADAL" clId="{401B77FB-A411-4DF5-86DC-4154ABDEB1B1}"/>
    <pc:docChg chg="custSel delSld modSld sldOrd">
      <pc:chgData name="Manthena, Prasad" userId="ce4a3e35-7eb7-4710-b6b6-2f56c4d7ede2" providerId="ADAL" clId="{401B77FB-A411-4DF5-86DC-4154ABDEB1B1}" dt="2023-06-07T17:19:46.936" v="57" actId="2696"/>
      <pc:docMkLst>
        <pc:docMk/>
      </pc:docMkLst>
      <pc:sldChg chg="modSp mod">
        <pc:chgData name="Manthena, Prasad" userId="ce4a3e35-7eb7-4710-b6b6-2f56c4d7ede2" providerId="ADAL" clId="{401B77FB-A411-4DF5-86DC-4154ABDEB1B1}" dt="2023-06-07T17:09:43.447" v="33" actId="20577"/>
        <pc:sldMkLst>
          <pc:docMk/>
          <pc:sldMk cId="3987460138" sldId="303"/>
        </pc:sldMkLst>
        <pc:spChg chg="mod">
          <ac:chgData name="Manthena, Prasad" userId="ce4a3e35-7eb7-4710-b6b6-2f56c4d7ede2" providerId="ADAL" clId="{401B77FB-A411-4DF5-86DC-4154ABDEB1B1}" dt="2023-06-07T17:09:43.447" v="33" actId="20577"/>
          <ac:spMkLst>
            <pc:docMk/>
            <pc:sldMk cId="3987460138" sldId="303"/>
            <ac:spMk id="3" creationId="{43E8B3BC-6744-0C4E-6AA5-2B08C06D134D}"/>
          </ac:spMkLst>
        </pc:spChg>
      </pc:sldChg>
      <pc:sldChg chg="modSp mod">
        <pc:chgData name="Manthena, Prasad" userId="ce4a3e35-7eb7-4710-b6b6-2f56c4d7ede2" providerId="ADAL" clId="{401B77FB-A411-4DF5-86DC-4154ABDEB1B1}" dt="2023-06-07T17:07:05.080" v="6" actId="1076"/>
        <pc:sldMkLst>
          <pc:docMk/>
          <pc:sldMk cId="3063695824" sldId="309"/>
        </pc:sldMkLst>
        <pc:spChg chg="mod">
          <ac:chgData name="Manthena, Prasad" userId="ce4a3e35-7eb7-4710-b6b6-2f56c4d7ede2" providerId="ADAL" clId="{401B77FB-A411-4DF5-86DC-4154ABDEB1B1}" dt="2023-06-07T17:07:00.696" v="5" actId="14100"/>
          <ac:spMkLst>
            <pc:docMk/>
            <pc:sldMk cId="3063695824" sldId="309"/>
            <ac:spMk id="2" creationId="{1B45A984-1F15-4E51-B294-316696D8ADDA}"/>
          </ac:spMkLst>
        </pc:spChg>
        <pc:picChg chg="mod">
          <ac:chgData name="Manthena, Prasad" userId="ce4a3e35-7eb7-4710-b6b6-2f56c4d7ede2" providerId="ADAL" clId="{401B77FB-A411-4DF5-86DC-4154ABDEB1B1}" dt="2023-06-07T17:07:05.080" v="6" actId="1076"/>
          <ac:picMkLst>
            <pc:docMk/>
            <pc:sldMk cId="3063695824" sldId="309"/>
            <ac:picMk id="4100" creationId="{D050022A-0C9E-4A16-B7F4-4EF7E9BFE715}"/>
          </ac:picMkLst>
        </pc:picChg>
      </pc:sldChg>
      <pc:sldChg chg="modSp mod">
        <pc:chgData name="Manthena, Prasad" userId="ce4a3e35-7eb7-4710-b6b6-2f56c4d7ede2" providerId="ADAL" clId="{401B77FB-A411-4DF5-86DC-4154ABDEB1B1}" dt="2023-06-07T17:19:06.990" v="55" actId="5793"/>
        <pc:sldMkLst>
          <pc:docMk/>
          <pc:sldMk cId="1936847964" sldId="316"/>
        </pc:sldMkLst>
        <pc:spChg chg="mod">
          <ac:chgData name="Manthena, Prasad" userId="ce4a3e35-7eb7-4710-b6b6-2f56c4d7ede2" providerId="ADAL" clId="{401B77FB-A411-4DF5-86DC-4154ABDEB1B1}" dt="2023-06-07T17:19:06.990" v="55" actId="5793"/>
          <ac:spMkLst>
            <pc:docMk/>
            <pc:sldMk cId="1936847964" sldId="316"/>
            <ac:spMk id="2" creationId="{394AC554-B5C2-4FBB-B1B6-D34906B23788}"/>
          </ac:spMkLst>
        </pc:spChg>
      </pc:sldChg>
      <pc:sldChg chg="del">
        <pc:chgData name="Manthena, Prasad" userId="ce4a3e35-7eb7-4710-b6b6-2f56c4d7ede2" providerId="ADAL" clId="{401B77FB-A411-4DF5-86DC-4154ABDEB1B1}" dt="2023-06-07T17:19:46.936" v="57" actId="2696"/>
        <pc:sldMkLst>
          <pc:docMk/>
          <pc:sldMk cId="3106650108" sldId="317"/>
        </pc:sldMkLst>
      </pc:sldChg>
      <pc:sldChg chg="modSp mod ord">
        <pc:chgData name="Manthena, Prasad" userId="ce4a3e35-7eb7-4710-b6b6-2f56c4d7ede2" providerId="ADAL" clId="{401B77FB-A411-4DF5-86DC-4154ABDEB1B1}" dt="2023-06-07T17:13:48.786" v="36" actId="20577"/>
        <pc:sldMkLst>
          <pc:docMk/>
          <pc:sldMk cId="3609993170" sldId="324"/>
        </pc:sldMkLst>
        <pc:spChg chg="mod">
          <ac:chgData name="Manthena, Prasad" userId="ce4a3e35-7eb7-4710-b6b6-2f56c4d7ede2" providerId="ADAL" clId="{401B77FB-A411-4DF5-86DC-4154ABDEB1B1}" dt="2023-06-07T17:13:48.786" v="36" actId="20577"/>
          <ac:spMkLst>
            <pc:docMk/>
            <pc:sldMk cId="3609993170" sldId="324"/>
            <ac:spMk id="2" creationId="{D623A338-D8C0-46EA-ADED-9F183E76A7C4}"/>
          </ac:spMkLst>
        </pc:spChg>
      </pc:sldChg>
      <pc:sldChg chg="del">
        <pc:chgData name="Manthena, Prasad" userId="ce4a3e35-7eb7-4710-b6b6-2f56c4d7ede2" providerId="ADAL" clId="{401B77FB-A411-4DF5-86DC-4154ABDEB1B1}" dt="2023-06-07T17:19:15.408" v="56" actId="2696"/>
        <pc:sldMkLst>
          <pc:docMk/>
          <pc:sldMk cId="2981128359" sldId="3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413A58-3CE4-0F28-8DF5-A163B426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WSSC Water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EE355-D06C-0866-15CC-A2C1EF9BBE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43CCC-6DDB-6E47-95FA-9474E9AFF49C}" type="datetime1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40CF1-96FE-9776-6551-C71D481460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Communications &amp; Community Relations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97031-5E36-D4CD-5EDA-50918EECA0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B7D7E-F8C9-0748-A64B-88540976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406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WSSC Water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E552B-1E5C-C446-92F3-356C371E9B80}" type="datetime1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Communications &amp; Community Relations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C868E-C2BF-2546-93AC-16817AED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11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2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136DE1-6D17-4132-A153-E38969CFD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6048B-C74B-0E38-D7A7-491DDE3CC8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4441" y="4542072"/>
            <a:ext cx="5557228" cy="741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3C498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C3ED3-399D-DE1C-3FCB-1A46F87D4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58337" y="5333263"/>
            <a:ext cx="5486400" cy="36512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3C4981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Department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31542-47E4-005B-50C4-4CC241B1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177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3C498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Presenter Name, </a:t>
            </a:r>
            <a:r>
              <a:rPr lang="en-US" b="0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9DCCA-6457-BE08-475E-7E71C50A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2086"/>
            <a:ext cx="2743200" cy="365125"/>
          </a:xfrm>
        </p:spPr>
        <p:txBody>
          <a:bodyPr/>
          <a:lstStyle>
            <a:lvl1pPr>
              <a:defRPr sz="1600" b="1">
                <a:solidFill>
                  <a:srgbClr val="3C498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Month, Day, Year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A82A5-7921-4263-9FD3-05A168D257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546" y="4467590"/>
            <a:ext cx="1982995" cy="10572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08C24B-B039-46FD-BD1E-364294A69931}"/>
              </a:ext>
            </a:extLst>
          </p:cNvPr>
          <p:cNvCxnSpPr>
            <a:cxnSpLocks/>
          </p:cNvCxnSpPr>
          <p:nvPr userDrawn="1"/>
        </p:nvCxnSpPr>
        <p:spPr>
          <a:xfrm flipH="1">
            <a:off x="4297972" y="4542072"/>
            <a:ext cx="311734" cy="908329"/>
          </a:xfrm>
          <a:prstGeom prst="line">
            <a:avLst/>
          </a:prstGeom>
          <a:ln w="22225">
            <a:solidFill>
              <a:srgbClr val="364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85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82F68-E305-C4E3-D5F2-AEC34A7A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C58B6-FB8A-4778-B066-D2FD5CEF1E4C}"/>
              </a:ext>
            </a:extLst>
          </p:cNvPr>
          <p:cNvGrpSpPr/>
          <p:nvPr userDrawn="1"/>
        </p:nvGrpSpPr>
        <p:grpSpPr>
          <a:xfrm>
            <a:off x="9762697" y="-1113"/>
            <a:ext cx="1832058" cy="1073494"/>
            <a:chOff x="9762697" y="18765"/>
            <a:chExt cx="1832058" cy="10734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65E8D2-EC16-490B-968D-2601841C07FD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073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C3478B-4341-4908-9A3F-E7E9D08BA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FDEFBD-6A0A-69B9-BA0D-CE66B808B5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06936"/>
            <a:ext cx="8745522" cy="8825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C498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Heading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837841-A33A-073E-AB02-57FCC9255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1" y="1825481"/>
            <a:ext cx="5060881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6E9047B0-5C58-D981-A2CF-647D1888F4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201" y="4151238"/>
            <a:ext cx="5060881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90D53D-95CC-7BD5-7095-C4145571E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7140" y="1825480"/>
            <a:ext cx="5045766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4981"/>
                </a:solidFill>
                <a:latin typeface="Gill Sans MT" panose="020B0502020104020203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C4981"/>
                </a:solidFill>
                <a:latin typeface="Gill Sans MT" panose="020B05020201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C4981"/>
                </a:solidFill>
                <a:latin typeface="Gill Sans MT" panose="020B0502020104020203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8065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82F68-E305-C4E3-D5F2-AEC34A7A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C58B6-FB8A-4778-B066-D2FD5CEF1E4C}"/>
              </a:ext>
            </a:extLst>
          </p:cNvPr>
          <p:cNvGrpSpPr/>
          <p:nvPr userDrawn="1"/>
        </p:nvGrpSpPr>
        <p:grpSpPr>
          <a:xfrm>
            <a:off x="9762697" y="-1113"/>
            <a:ext cx="1832058" cy="1073494"/>
            <a:chOff x="9762697" y="18765"/>
            <a:chExt cx="1832058" cy="10734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65E8D2-EC16-490B-968D-2601841C07FD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073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C3478B-4341-4908-9A3F-E7E9D08BA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FDEFBD-6A0A-69B9-BA0D-CE66B808B5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06936"/>
            <a:ext cx="8745522" cy="8825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C498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Heading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837841-A33A-073E-AB02-57FCC9255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1" y="1825481"/>
            <a:ext cx="2357437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37571058-5348-BC2E-DCA7-EDF0688BBBA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41645" y="1825481"/>
            <a:ext cx="2357437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6E9047B0-5C58-D981-A2CF-647D1888F4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201" y="4151238"/>
            <a:ext cx="5060881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5FEBF6-EB8B-6363-70CC-2FD79801F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7140" y="1825480"/>
            <a:ext cx="5045766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4981"/>
                </a:solidFill>
                <a:latin typeface="Gill Sans MT" panose="020B0502020104020203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C4981"/>
                </a:solidFill>
                <a:latin typeface="Gill Sans MT" panose="020B05020201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C4981"/>
                </a:solidFill>
                <a:latin typeface="Gill Sans MT" panose="020B0502020104020203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435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82F68-E305-C4E3-D5F2-AEC34A7A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C58B6-FB8A-4778-B066-D2FD5CEF1E4C}"/>
              </a:ext>
            </a:extLst>
          </p:cNvPr>
          <p:cNvGrpSpPr/>
          <p:nvPr userDrawn="1"/>
        </p:nvGrpSpPr>
        <p:grpSpPr>
          <a:xfrm>
            <a:off x="9762697" y="-1113"/>
            <a:ext cx="1832058" cy="1073494"/>
            <a:chOff x="9762697" y="18765"/>
            <a:chExt cx="1832058" cy="10734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65E8D2-EC16-490B-968D-2601841C07FD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073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C3478B-4341-4908-9A3F-E7E9D08BA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FDEFBD-6A0A-69B9-BA0D-CE66B808B5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06936"/>
            <a:ext cx="8745522" cy="8825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C498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Heading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837841-A33A-073E-AB02-57FCC9255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1" y="1825481"/>
            <a:ext cx="2357437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37571058-5348-BC2E-DCA7-EDF0688BBBA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41645" y="1825481"/>
            <a:ext cx="2357437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6E9047B0-5C58-D981-A2CF-647D1888F4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201" y="4151238"/>
            <a:ext cx="2357437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6E1F6DD5-A198-B06D-6825-18CB048ABD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51583" y="4151238"/>
            <a:ext cx="2357437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D9C87B-C277-FDEF-CA81-E163849EA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7140" y="1825480"/>
            <a:ext cx="5045766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4981"/>
                </a:solidFill>
                <a:latin typeface="Gill Sans MT" panose="020B0502020104020203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C4981"/>
                </a:solidFill>
                <a:latin typeface="Gill Sans MT" panose="020B05020201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C4981"/>
                </a:solidFill>
                <a:latin typeface="Gill Sans MT" panose="020B0502020104020203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902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2EC76-36D5-DA4B-5DA4-EFCDD6016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4981"/>
                </a:solidFill>
                <a:latin typeface="Gill Sans MT" panose="020B0502020104020203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C4981"/>
                </a:solidFill>
                <a:latin typeface="Gill Sans MT" panose="020B05020201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C4981"/>
                </a:solidFill>
                <a:latin typeface="Gill Sans MT" panose="020B0502020104020203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EC93B-39F2-39E0-8D5F-B1F99517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1F6E8A-2E51-4ECD-8BEA-BAB7ECEA0BF9}"/>
              </a:ext>
            </a:extLst>
          </p:cNvPr>
          <p:cNvGrpSpPr/>
          <p:nvPr userDrawn="1"/>
        </p:nvGrpSpPr>
        <p:grpSpPr>
          <a:xfrm>
            <a:off x="9762697" y="-1113"/>
            <a:ext cx="1832058" cy="1073494"/>
            <a:chOff x="9762697" y="18765"/>
            <a:chExt cx="1832058" cy="10734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A411C1-C285-45D9-B905-5AFADD95D9BC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073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FA0FD2-56A0-4B11-8120-01C40BB52D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2B58F920-01C9-2DDF-25D8-70517C19A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6936"/>
            <a:ext cx="8745522" cy="8825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C498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Heading Title Here</a:t>
            </a:r>
          </a:p>
        </p:txBody>
      </p:sp>
    </p:spTree>
    <p:extLst>
      <p:ext uri="{BB962C8B-B14F-4D97-AF65-F5344CB8AC3E}">
        <p14:creationId xmlns:p14="http://schemas.microsoft.com/office/powerpoint/2010/main" val="1505354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14E14-7B07-FC22-77AF-ECA4314C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A083A1-9673-47E0-BE8E-D04387CE23CC}"/>
              </a:ext>
            </a:extLst>
          </p:cNvPr>
          <p:cNvGrpSpPr/>
          <p:nvPr userDrawn="1"/>
        </p:nvGrpSpPr>
        <p:grpSpPr>
          <a:xfrm>
            <a:off x="9762697" y="-1113"/>
            <a:ext cx="1832058" cy="1073494"/>
            <a:chOff x="9762697" y="18765"/>
            <a:chExt cx="1832058" cy="107349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360421-43D6-4A4E-AE45-62F4A0D8AECD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073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016743-D2F3-4C0A-A1F8-890A2DCEC2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84B4F7CF-685E-BCEA-4AE7-050A37ABF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6936"/>
            <a:ext cx="8745522" cy="8825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C498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Heading Title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ABE48A-B02D-EA6E-CE99-CB1CF84F4E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7140" y="1825480"/>
            <a:ext cx="5045766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4981"/>
                </a:solidFill>
                <a:latin typeface="Gill Sans MT" panose="020B0502020104020203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C4981"/>
                </a:solidFill>
                <a:latin typeface="Gill Sans MT" panose="020B05020201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C4981"/>
                </a:solidFill>
                <a:latin typeface="Gill Sans MT" panose="020B0502020104020203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40D07B-90DB-50ED-82DE-258BAFCBD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5766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4981"/>
                </a:solidFill>
                <a:latin typeface="Gill Sans MT" panose="020B0502020104020203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C4981"/>
                </a:solidFill>
                <a:latin typeface="Gill Sans MT" panose="020B05020201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C4981"/>
                </a:solidFill>
                <a:latin typeface="Gill Sans MT" panose="020B0502020104020203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5937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drop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FC3AEB2A-9FE2-E2A5-5932-F02411BED88F}"/>
              </a:ext>
            </a:extLst>
          </p:cNvPr>
          <p:cNvSpPr/>
          <p:nvPr/>
        </p:nvSpPr>
        <p:spPr>
          <a:xfrm>
            <a:off x="7554603" y="1680929"/>
            <a:ext cx="3055945" cy="4453151"/>
          </a:xfrm>
          <a:custGeom>
            <a:avLst/>
            <a:gdLst>
              <a:gd name="connsiteX0" fmla="*/ 253054 w 3055945"/>
              <a:gd name="connsiteY0" fmla="*/ 3760952 h 4453151"/>
              <a:gd name="connsiteX1" fmla="*/ 1527973 w 3055945"/>
              <a:gd name="connsiteY1" fmla="*/ 4453152 h 4453151"/>
              <a:gd name="connsiteX2" fmla="*/ 2802892 w 3055945"/>
              <a:gd name="connsiteY2" fmla="*/ 3760952 h 4453151"/>
              <a:gd name="connsiteX3" fmla="*/ 2981828 w 3055945"/>
              <a:gd name="connsiteY3" fmla="*/ 2376553 h 4453151"/>
              <a:gd name="connsiteX4" fmla="*/ 2176616 w 3055945"/>
              <a:gd name="connsiteY4" fmla="*/ 922933 h 4453151"/>
              <a:gd name="connsiteX5" fmla="*/ 1527973 w 3055945"/>
              <a:gd name="connsiteY5" fmla="*/ 0 h 4453151"/>
              <a:gd name="connsiteX6" fmla="*/ 879330 w 3055945"/>
              <a:gd name="connsiteY6" fmla="*/ 922933 h 4453151"/>
              <a:gd name="connsiteX7" fmla="*/ 74118 w 3055945"/>
              <a:gd name="connsiteY7" fmla="*/ 2376553 h 4453151"/>
              <a:gd name="connsiteX8" fmla="*/ 253054 w 3055945"/>
              <a:gd name="connsiteY8" fmla="*/ 3760952 h 4453151"/>
              <a:gd name="connsiteX9" fmla="*/ 253054 w 3055945"/>
              <a:gd name="connsiteY9" fmla="*/ 3760952 h 445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5945" h="4453151">
                <a:moveTo>
                  <a:pt x="253054" y="3760952"/>
                </a:moveTo>
                <a:cubicBezTo>
                  <a:pt x="543825" y="4199346"/>
                  <a:pt x="1013532" y="4453152"/>
                  <a:pt x="1527973" y="4453152"/>
                </a:cubicBezTo>
                <a:cubicBezTo>
                  <a:pt x="2042414" y="4453152"/>
                  <a:pt x="2512121" y="4199346"/>
                  <a:pt x="2802892" y="3760952"/>
                </a:cubicBezTo>
                <a:cubicBezTo>
                  <a:pt x="2981828" y="3484072"/>
                  <a:pt x="3160764" y="3022606"/>
                  <a:pt x="2981828" y="2376553"/>
                </a:cubicBezTo>
                <a:cubicBezTo>
                  <a:pt x="2937094" y="2238113"/>
                  <a:pt x="2847626" y="1868940"/>
                  <a:pt x="2176616" y="922933"/>
                </a:cubicBezTo>
                <a:lnTo>
                  <a:pt x="1527973" y="0"/>
                </a:lnTo>
                <a:lnTo>
                  <a:pt x="879330" y="922933"/>
                </a:lnTo>
                <a:cubicBezTo>
                  <a:pt x="208320" y="1868940"/>
                  <a:pt x="96485" y="2261186"/>
                  <a:pt x="74118" y="2376553"/>
                </a:cubicBezTo>
                <a:cubicBezTo>
                  <a:pt x="-104818" y="3022606"/>
                  <a:pt x="74118" y="3484072"/>
                  <a:pt x="253054" y="3760952"/>
                </a:cubicBezTo>
                <a:lnTo>
                  <a:pt x="253054" y="3760952"/>
                </a:lnTo>
                <a:close/>
              </a:path>
            </a:pathLst>
          </a:custGeom>
          <a:solidFill>
            <a:srgbClr val="3C4981"/>
          </a:solidFill>
          <a:ln w="2231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14E14-7B07-FC22-77AF-ECA4314C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A083A1-9673-47E0-BE8E-D04387CE23CC}"/>
              </a:ext>
            </a:extLst>
          </p:cNvPr>
          <p:cNvGrpSpPr/>
          <p:nvPr userDrawn="1"/>
        </p:nvGrpSpPr>
        <p:grpSpPr>
          <a:xfrm>
            <a:off x="9762697" y="-1113"/>
            <a:ext cx="1832058" cy="1073494"/>
            <a:chOff x="9762697" y="18765"/>
            <a:chExt cx="1832058" cy="107349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360421-43D6-4A4E-AE45-62F4A0D8AECD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073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016743-D2F3-4C0A-A1F8-890A2DCEC2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84B4F7CF-685E-BCEA-4AE7-050A37ABF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6936"/>
            <a:ext cx="8745522" cy="8825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C498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Heading Title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40D07B-90DB-50ED-82DE-258BAFCBD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5766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4981"/>
                </a:solidFill>
                <a:latin typeface="Gill Sans MT" panose="020B0502020104020203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C4981"/>
                </a:solidFill>
                <a:latin typeface="Gill Sans MT" panose="020B05020201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C4981"/>
                </a:solidFill>
                <a:latin typeface="Gill Sans MT" panose="020B0502020104020203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F9167D-A6BB-D3BB-D272-DBC91F1B295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37826" y="3309731"/>
            <a:ext cx="1965548" cy="223112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6426F"/>
                </a:solidFill>
                <a:latin typeface="Gill Sans MT" panose="020B05020201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6426F"/>
                </a:solidFill>
                <a:latin typeface="Gill Sans MT" panose="020B0502020104020203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6426F"/>
                </a:solidFill>
                <a:latin typeface="Gill Sans MT" panose="020B05020201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6426F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Add Key Information</a:t>
            </a:r>
          </a:p>
        </p:txBody>
      </p:sp>
    </p:spTree>
    <p:extLst>
      <p:ext uri="{BB962C8B-B14F-4D97-AF65-F5344CB8AC3E}">
        <p14:creationId xmlns:p14="http://schemas.microsoft.com/office/powerpoint/2010/main" val="951448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82F68-E305-C4E3-D5F2-AEC34A7A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C58B6-FB8A-4778-B066-D2FD5CEF1E4C}"/>
              </a:ext>
            </a:extLst>
          </p:cNvPr>
          <p:cNvGrpSpPr/>
          <p:nvPr userDrawn="1"/>
        </p:nvGrpSpPr>
        <p:grpSpPr>
          <a:xfrm>
            <a:off x="9762697" y="-1113"/>
            <a:ext cx="1832058" cy="1073494"/>
            <a:chOff x="9762697" y="18765"/>
            <a:chExt cx="1832058" cy="10734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65E8D2-EC16-490B-968D-2601841C07FD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073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C3478B-4341-4908-9A3F-E7E9D08BA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4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B69AB87-6FED-4393-9F1E-6201372521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82F68-E305-C4E3-D5F2-AEC34A7A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BF6810-64D7-4976-BBD8-76AAFBB90317}"/>
              </a:ext>
            </a:extLst>
          </p:cNvPr>
          <p:cNvSpPr txBox="1">
            <a:spLocks/>
          </p:cNvSpPr>
          <p:nvPr userDrawn="1"/>
        </p:nvSpPr>
        <p:spPr>
          <a:xfrm>
            <a:off x="5703665" y="4690345"/>
            <a:ext cx="40214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6426F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5400"/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8425D3-270F-4C8C-96B4-DDE587EE3D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136" y="4811148"/>
            <a:ext cx="1982995" cy="105729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E01266-2600-4A76-9DD5-180E2D485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031" y="4898963"/>
            <a:ext cx="311734" cy="908329"/>
          </a:xfrm>
          <a:prstGeom prst="line">
            <a:avLst/>
          </a:prstGeom>
          <a:ln w="22225">
            <a:solidFill>
              <a:srgbClr val="364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40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47CCE-ADC8-95A4-CACA-C16E4C84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7DDA9-2447-CD4A-9DDF-0EAFE14567C0}" type="datetime1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5C2ECC-441C-4102-B555-C4068516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WSSC Water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FB60F-01BE-8BDF-91CD-148FC6D7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87782-5383-46B3-B543-4105EF941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310" y="2587807"/>
            <a:ext cx="3155380" cy="16823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3B15CC-62FA-7C15-8871-7165E2148589}"/>
              </a:ext>
            </a:extLst>
          </p:cNvPr>
          <p:cNvSpPr/>
          <p:nvPr userDrawn="1"/>
        </p:nvSpPr>
        <p:spPr>
          <a:xfrm>
            <a:off x="9839739" y="0"/>
            <a:ext cx="1749287" cy="1152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3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silhouette&#10;&#10;Description automatically generated">
            <a:extLst>
              <a:ext uri="{FF2B5EF4-FFF2-40B4-BE49-F238E27FC236}">
                <a16:creationId xmlns:a16="http://schemas.microsoft.com/office/drawing/2014/main" id="{03C416E2-A766-473A-919A-8B3B664DB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42901-BCA3-EA2B-AABB-63C065A5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608B88-7DC3-48BE-AD57-43B06965CC28}"/>
              </a:ext>
            </a:extLst>
          </p:cNvPr>
          <p:cNvSpPr>
            <a:spLocks noGrp="1"/>
          </p:cNvSpPr>
          <p:nvPr userDrawn="1">
            <p:ph idx="13"/>
          </p:nvPr>
        </p:nvSpPr>
        <p:spPr>
          <a:xfrm>
            <a:off x="6299200" y="4206799"/>
            <a:ext cx="5054600" cy="194187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4981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C498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C4981"/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498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498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573ACF-C771-B219-96CE-667B68A98F34}"/>
              </a:ext>
            </a:extLst>
          </p:cNvPr>
          <p:cNvSpPr txBox="1">
            <a:spLocks/>
          </p:cNvSpPr>
          <p:nvPr userDrawn="1"/>
        </p:nvSpPr>
        <p:spPr>
          <a:xfrm>
            <a:off x="838200" y="3207665"/>
            <a:ext cx="2829339" cy="738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36426F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solidFill>
                  <a:srgbClr val="3C4981"/>
                </a:solidFill>
              </a:rPr>
              <a:t>Agenda</a:t>
            </a:r>
            <a:endParaRPr lang="en-US">
              <a:solidFill>
                <a:srgbClr val="3C498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37ACA4-6D59-9829-315D-6F610BD82E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4206799"/>
            <a:ext cx="5054600" cy="194187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4981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C498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C4981"/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498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498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1E7A9-8C1E-C541-FDAF-404CD07F1F02}"/>
              </a:ext>
            </a:extLst>
          </p:cNvPr>
          <p:cNvSpPr/>
          <p:nvPr userDrawn="1"/>
        </p:nvSpPr>
        <p:spPr>
          <a:xfrm>
            <a:off x="9765979" y="0"/>
            <a:ext cx="1832058" cy="1242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59B05-344E-A000-E89A-A8D88EE84F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082" y="199750"/>
            <a:ext cx="1458980" cy="7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33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pos="528" userDrawn="1">
          <p15:clr>
            <a:srgbClr val="FBAE40"/>
          </p15:clr>
        </p15:guide>
        <p15:guide id="5" orient="horz" pos="6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, silhouette&#10;&#10;Description automatically generated">
            <a:extLst>
              <a:ext uri="{FF2B5EF4-FFF2-40B4-BE49-F238E27FC236}">
                <a16:creationId xmlns:a16="http://schemas.microsoft.com/office/drawing/2014/main" id="{9CC36CC5-9828-2C7C-A11F-148631FD09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F971-A082-5343-9492-76E04E4514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29915" y="3826238"/>
            <a:ext cx="7932168" cy="1888761"/>
          </a:xfrm>
        </p:spPr>
        <p:txBody>
          <a:bodyPr>
            <a:normAutofit/>
          </a:bodyPr>
          <a:lstStyle>
            <a:lvl1pPr marL="0" indent="0" algn="ctr">
              <a:buNone/>
              <a:defRPr sz="4400" u="none">
                <a:solidFill>
                  <a:srgbClr val="36426F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Transition slide if needed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91850-FA7C-B498-AC54-A2CAB914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2092B5-43F2-9446-48FF-C709A142616B}"/>
              </a:ext>
            </a:extLst>
          </p:cNvPr>
          <p:cNvGrpSpPr/>
          <p:nvPr userDrawn="1"/>
        </p:nvGrpSpPr>
        <p:grpSpPr>
          <a:xfrm>
            <a:off x="9762697" y="18765"/>
            <a:ext cx="1832058" cy="1223626"/>
            <a:chOff x="9762697" y="18765"/>
            <a:chExt cx="1832058" cy="12236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64BACC-584C-2E68-2E90-044A3AB1F250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223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087A05-ADF7-3386-F45B-DBAC1AFC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FAF353-310C-36C8-4D2E-207F3E5B6AF1}"/>
              </a:ext>
            </a:extLst>
          </p:cNvPr>
          <p:cNvGrpSpPr/>
          <p:nvPr userDrawn="1"/>
        </p:nvGrpSpPr>
        <p:grpSpPr>
          <a:xfrm>
            <a:off x="9765979" y="0"/>
            <a:ext cx="1832058" cy="1223626"/>
            <a:chOff x="9762697" y="18765"/>
            <a:chExt cx="1832058" cy="122362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6B612B-3D3C-B076-C90B-1BA3F331C39C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223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899EEA8-40A2-6F4F-84CB-79EB8A3EC7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05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4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pos="528" userDrawn="1">
          <p15:clr>
            <a:srgbClr val="FBAE40"/>
          </p15:clr>
        </p15:guide>
        <p15:guide id="5" orient="horz" pos="6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, silhouette&#10;&#10;Description automatically generated">
            <a:extLst>
              <a:ext uri="{FF2B5EF4-FFF2-40B4-BE49-F238E27FC236}">
                <a16:creationId xmlns:a16="http://schemas.microsoft.com/office/drawing/2014/main" id="{9CC36CC5-9828-2C7C-A11F-148631FD09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91850-FA7C-B498-AC54-A2CAB914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2092B5-43F2-9446-48FF-C709A142616B}"/>
              </a:ext>
            </a:extLst>
          </p:cNvPr>
          <p:cNvGrpSpPr/>
          <p:nvPr userDrawn="1"/>
        </p:nvGrpSpPr>
        <p:grpSpPr>
          <a:xfrm>
            <a:off x="9762697" y="18765"/>
            <a:ext cx="1832058" cy="1223626"/>
            <a:chOff x="9762697" y="18765"/>
            <a:chExt cx="1832058" cy="12236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64BACC-584C-2E68-2E90-044A3AB1F250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223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087A05-ADF7-3386-F45B-DBAC1AFC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FAF353-310C-36C8-4D2E-207F3E5B6AF1}"/>
              </a:ext>
            </a:extLst>
          </p:cNvPr>
          <p:cNvGrpSpPr/>
          <p:nvPr userDrawn="1"/>
        </p:nvGrpSpPr>
        <p:grpSpPr>
          <a:xfrm>
            <a:off x="9765979" y="0"/>
            <a:ext cx="1832058" cy="1223626"/>
            <a:chOff x="9762697" y="18765"/>
            <a:chExt cx="1832058" cy="122362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6B612B-3D3C-B076-C90B-1BA3F331C39C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223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899EEA8-40A2-6F4F-84CB-79EB8A3EC7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0781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44">
          <p15:clr>
            <a:srgbClr val="FBAE40"/>
          </p15:clr>
        </p15:guide>
        <p15:guide id="2" pos="3840">
          <p15:clr>
            <a:srgbClr val="FBAE40"/>
          </p15:clr>
        </p15:guide>
        <p15:guide id="3" pos="7248">
          <p15:clr>
            <a:srgbClr val="FBAE40"/>
          </p15:clr>
        </p15:guide>
        <p15:guide id="4" pos="528">
          <p15:clr>
            <a:srgbClr val="FBAE40"/>
          </p15:clr>
        </p15:guide>
        <p15:guide id="5" orient="horz" pos="6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82F68-E305-C4E3-D5F2-AEC34A7A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C58B6-FB8A-4778-B066-D2FD5CEF1E4C}"/>
              </a:ext>
            </a:extLst>
          </p:cNvPr>
          <p:cNvGrpSpPr/>
          <p:nvPr userDrawn="1"/>
        </p:nvGrpSpPr>
        <p:grpSpPr>
          <a:xfrm>
            <a:off x="9762697" y="-1113"/>
            <a:ext cx="1832058" cy="1073494"/>
            <a:chOff x="9762697" y="18765"/>
            <a:chExt cx="1832058" cy="10734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65E8D2-EC16-490B-968D-2601841C07FD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073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C3478B-4341-4908-9A3F-E7E9D08BA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98786A-534A-86EF-F8BE-994B0D89C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6936"/>
            <a:ext cx="8745522" cy="8825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C498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Heading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C5109-9134-F4C4-ED78-E9979E39E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5766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4981"/>
                </a:solidFill>
                <a:latin typeface="Gill Sans MT" panose="020B0502020104020203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C4981"/>
                </a:solidFill>
                <a:latin typeface="Gill Sans MT" panose="020B05020201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C4981"/>
                </a:solidFill>
                <a:latin typeface="Gill Sans MT" panose="020B0502020104020203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1EBD76E5-95F7-5B61-B822-FE5BF46D41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3163" y="1825480"/>
            <a:ext cx="5046662" cy="4351339"/>
          </a:xfrm>
        </p:spPr>
        <p:txBody>
          <a:bodyPr/>
          <a:lstStyle>
            <a:lvl1pPr marL="0" indent="0" algn="ctr">
              <a:buNone/>
              <a:defRPr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4052559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82F68-E305-C4E3-D5F2-AEC34A7A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C58B6-FB8A-4778-B066-D2FD5CEF1E4C}"/>
              </a:ext>
            </a:extLst>
          </p:cNvPr>
          <p:cNvGrpSpPr/>
          <p:nvPr userDrawn="1"/>
        </p:nvGrpSpPr>
        <p:grpSpPr>
          <a:xfrm>
            <a:off x="9762697" y="-1113"/>
            <a:ext cx="1832058" cy="1073494"/>
            <a:chOff x="9762697" y="18765"/>
            <a:chExt cx="1832058" cy="10734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65E8D2-EC16-490B-968D-2601841C07FD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073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C3478B-4341-4908-9A3F-E7E9D08BA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98786A-534A-86EF-F8BE-994B0D89C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6936"/>
            <a:ext cx="8745522" cy="8825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C498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Heading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C5109-9134-F4C4-ED78-E9979E39E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5766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4981"/>
                </a:solidFill>
                <a:latin typeface="Gill Sans MT" panose="020B0502020104020203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C4981"/>
                </a:solidFill>
                <a:latin typeface="Gill Sans MT" panose="020B05020201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C4981"/>
                </a:solidFill>
                <a:latin typeface="Gill Sans MT" panose="020B0502020104020203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1EBD76E5-95F7-5B61-B822-FE5BF46D41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3163" y="1825481"/>
            <a:ext cx="5045766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149A54B-5802-2BD8-6856-5669A2B6FB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53163" y="4151238"/>
            <a:ext cx="5070819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280641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82F68-E305-C4E3-D5F2-AEC34A7A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C58B6-FB8A-4778-B066-D2FD5CEF1E4C}"/>
              </a:ext>
            </a:extLst>
          </p:cNvPr>
          <p:cNvGrpSpPr/>
          <p:nvPr userDrawn="1"/>
        </p:nvGrpSpPr>
        <p:grpSpPr>
          <a:xfrm>
            <a:off x="9762697" y="-1113"/>
            <a:ext cx="1832058" cy="1073494"/>
            <a:chOff x="9762697" y="18765"/>
            <a:chExt cx="1832058" cy="10734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65E8D2-EC16-490B-968D-2601841C07FD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073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C3478B-4341-4908-9A3F-E7E9D08BA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98786A-534A-86EF-F8BE-994B0D89C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6936"/>
            <a:ext cx="8745522" cy="8825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C498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Heading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C5109-9134-F4C4-ED78-E9979E39E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5766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4981"/>
                </a:solidFill>
                <a:latin typeface="Gill Sans MT" panose="020B0502020104020203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C4981"/>
                </a:solidFill>
                <a:latin typeface="Gill Sans MT" panose="020B05020201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C4981"/>
                </a:solidFill>
                <a:latin typeface="Gill Sans MT" panose="020B0502020104020203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1EBD76E5-95F7-5B61-B822-FE5BF46D41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3163" y="1825481"/>
            <a:ext cx="2357437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E750F3AE-0DA2-C76C-872D-B7F911AA2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56607" y="1825481"/>
            <a:ext cx="2357437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149A54B-5802-2BD8-6856-5669A2B6FB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53163" y="4151238"/>
            <a:ext cx="5070819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1020765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82F68-E305-C4E3-D5F2-AEC34A7A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C58B6-FB8A-4778-B066-D2FD5CEF1E4C}"/>
              </a:ext>
            </a:extLst>
          </p:cNvPr>
          <p:cNvGrpSpPr/>
          <p:nvPr userDrawn="1"/>
        </p:nvGrpSpPr>
        <p:grpSpPr>
          <a:xfrm>
            <a:off x="9762697" y="-1113"/>
            <a:ext cx="1832058" cy="1073494"/>
            <a:chOff x="9762697" y="18765"/>
            <a:chExt cx="1832058" cy="10734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65E8D2-EC16-490B-968D-2601841C07FD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073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C3478B-4341-4908-9A3F-E7E9D08BA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98786A-534A-86EF-F8BE-994B0D89C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6936"/>
            <a:ext cx="8745522" cy="8825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C498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Heading Title Here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1EBD76E5-95F7-5B61-B822-FE5BF46D41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3163" y="1825481"/>
            <a:ext cx="2357437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E750F3AE-0DA2-C76C-872D-B7F911AA2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56607" y="1825481"/>
            <a:ext cx="2357437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F80A7E4-22A1-EE71-2C8B-229D6FD6D5B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53163" y="4151238"/>
            <a:ext cx="2357437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149A54B-5802-2BD8-6856-5669A2B6FB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66545" y="4151238"/>
            <a:ext cx="2357437" cy="201102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AA0E9A-F80A-C067-4C09-2D75495C7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5766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4981"/>
                </a:solidFill>
                <a:latin typeface="Gill Sans MT" panose="020B0502020104020203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C4981"/>
                </a:solidFill>
                <a:latin typeface="Gill Sans MT" panose="020B05020201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C4981"/>
                </a:solidFill>
                <a:latin typeface="Gill Sans MT" panose="020B0502020104020203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794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82F68-E305-C4E3-D5F2-AEC34A7A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C58B6-FB8A-4778-B066-D2FD5CEF1E4C}"/>
              </a:ext>
            </a:extLst>
          </p:cNvPr>
          <p:cNvGrpSpPr/>
          <p:nvPr userDrawn="1"/>
        </p:nvGrpSpPr>
        <p:grpSpPr>
          <a:xfrm>
            <a:off x="9762697" y="-1113"/>
            <a:ext cx="1832058" cy="1073494"/>
            <a:chOff x="9762697" y="18765"/>
            <a:chExt cx="1832058" cy="10734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65E8D2-EC16-490B-968D-2601841C07FD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073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C3478B-4341-4908-9A3F-E7E9D08BA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FDEFBD-6A0A-69B9-BA0D-CE66B808B5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06936"/>
            <a:ext cx="8745522" cy="8825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C498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Heading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26ACB-30ED-A5E2-639E-377F95B2C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7140" y="1825480"/>
            <a:ext cx="5045766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4981"/>
                </a:solidFill>
                <a:latin typeface="Gill Sans MT" panose="020B0502020104020203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rgbClr val="3C4981"/>
                </a:solidFill>
                <a:latin typeface="Gill Sans MT" panose="020B05020201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3C4981"/>
                </a:solidFill>
                <a:latin typeface="Gill Sans MT" panose="020B0502020104020203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498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00592698-1811-69FA-6F08-6537C89F84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1825480"/>
            <a:ext cx="5046662" cy="4351339"/>
          </a:xfrm>
        </p:spPr>
        <p:txBody>
          <a:bodyPr/>
          <a:lstStyle>
            <a:lvl1pPr marL="0" indent="0" algn="ctr">
              <a:buNone/>
              <a:defRPr>
                <a:solidFill>
                  <a:srgbClr val="36426F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2157265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5DA28-7FF8-A4FF-C189-0CCD411B8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67ADF-0C7B-4F6C-0CBE-793241246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D64BB-9BC2-3346-B283-A39112DA3F2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7AD54D-2B5C-2F5C-FC9A-5EF929D243E5}"/>
              </a:ext>
            </a:extLst>
          </p:cNvPr>
          <p:cNvGrpSpPr/>
          <p:nvPr userDrawn="1"/>
        </p:nvGrpSpPr>
        <p:grpSpPr>
          <a:xfrm>
            <a:off x="9765979" y="0"/>
            <a:ext cx="1832058" cy="1223626"/>
            <a:chOff x="9762697" y="18765"/>
            <a:chExt cx="1832058" cy="12236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C2650C-B243-4F0E-67E1-ADB83F360AC5}"/>
                </a:ext>
              </a:extLst>
            </p:cNvPr>
            <p:cNvSpPr/>
            <p:nvPr userDrawn="1"/>
          </p:nvSpPr>
          <p:spPr>
            <a:xfrm>
              <a:off x="9762697" y="18765"/>
              <a:ext cx="1832058" cy="1223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6A1C61-A203-A117-4F8E-DF72E7FF6F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800" y="218515"/>
              <a:ext cx="1458980" cy="777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98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54" r:id="rId5"/>
    <p:sldLayoutId id="2147483667" r:id="rId6"/>
    <p:sldLayoutId id="2147483666" r:id="rId7"/>
    <p:sldLayoutId id="2147483664" r:id="rId8"/>
    <p:sldLayoutId id="2147483660" r:id="rId9"/>
    <p:sldLayoutId id="2147483669" r:id="rId10"/>
    <p:sldLayoutId id="2147483668" r:id="rId11"/>
    <p:sldLayoutId id="2147483665" r:id="rId12"/>
    <p:sldLayoutId id="2147483652" r:id="rId13"/>
    <p:sldLayoutId id="2147483653" r:id="rId14"/>
    <p:sldLayoutId id="2147483670" r:id="rId15"/>
    <p:sldLayoutId id="2147483661" r:id="rId16"/>
    <p:sldLayoutId id="2147483662" r:id="rId17"/>
    <p:sldLayoutId id="214748365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emergencycallcenter@wsscwater.com" TargetMode="External"/><Relationship Id="rId13" Type="http://schemas.openxmlformats.org/officeDocument/2006/relationships/hyperlink" Target="http://www.wsscwater.com/cns" TargetMode="External"/><Relationship Id="rId3" Type="http://schemas.openxmlformats.org/officeDocument/2006/relationships/image" Target="../media/image30.png"/><Relationship Id="rId7" Type="http://schemas.openxmlformats.org/officeDocument/2006/relationships/hyperlink" Target="mailto:customerservice@wsscwater.com" TargetMode="External"/><Relationship Id="rId12" Type="http://schemas.openxmlformats.org/officeDocument/2006/relationships/hyperlink" Target="https://www.wsscwater.com/assistanc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svg"/><Relationship Id="rId11" Type="http://schemas.openxmlformats.org/officeDocument/2006/relationships/hyperlink" Target="https://www.wsscwater.com/claims" TargetMode="External"/><Relationship Id="rId5" Type="http://schemas.openxmlformats.org/officeDocument/2006/relationships/image" Target="../media/image32.png"/><Relationship Id="rId10" Type="http://schemas.openxmlformats.org/officeDocument/2006/relationships/hyperlink" Target="https://www.wsscwater.com/discoloredwater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s://www.wsscwater.com/customer-service/report-proble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87E836-72D3-65C6-4F8A-259E19EB0166}"/>
              </a:ext>
            </a:extLst>
          </p:cNvPr>
          <p:cNvSpPr txBox="1"/>
          <p:nvPr/>
        </p:nvSpPr>
        <p:spPr>
          <a:xfrm>
            <a:off x="4625266" y="4443483"/>
            <a:ext cx="6536421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500" b="1" dirty="0">
                <a:solidFill>
                  <a:srgbClr val="3C4981"/>
                </a:solidFill>
                <a:latin typeface="Gill Sans MT" panose="020B0502020104020203" pitchFamily="34" charset="0"/>
              </a:rPr>
              <a:t>NORBECK SEWER MAIN REHABILITATION PROJECT</a:t>
            </a:r>
            <a:endParaRPr lang="en-US" sz="3500" b="1" i="0" dirty="0">
              <a:solidFill>
                <a:srgbClr val="3C498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D1C73B8-DBC5-89CC-0386-318DA61C134A}"/>
              </a:ext>
            </a:extLst>
          </p:cNvPr>
          <p:cNvSpPr txBox="1"/>
          <p:nvPr/>
        </p:nvSpPr>
        <p:spPr>
          <a:xfrm>
            <a:off x="1030313" y="6302620"/>
            <a:ext cx="3293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u="none" strike="noStrike" dirty="0">
                <a:solidFill>
                  <a:srgbClr val="3C4981"/>
                </a:solidFill>
                <a:effectLst/>
                <a:latin typeface="Gill Sans MT" panose="020B0502020104020203" pitchFamily="34" charset="0"/>
              </a:rPr>
              <a:t>Project No. CI7597B23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1600" dirty="0">
              <a:solidFill>
                <a:srgbClr val="36426F"/>
              </a:solidFill>
              <a:latin typeface="Gill Sans MT" panose="020B0502020104020203" pitchFamily="34" charset="77"/>
              <a:ea typeface="DIN 2014" panose="020B0504020202020204" pitchFamily="34" charset="77"/>
              <a:cs typeface="Futura Medium" panose="020B0602020204020303" pitchFamily="34" charset="-79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5BA3784-BF37-A345-16AD-7FE08897E688}"/>
              </a:ext>
            </a:extLst>
          </p:cNvPr>
          <p:cNvSpPr txBox="1"/>
          <p:nvPr/>
        </p:nvSpPr>
        <p:spPr>
          <a:xfrm>
            <a:off x="9053126" y="6302620"/>
            <a:ext cx="2108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6426F"/>
                </a:solidFill>
                <a:latin typeface="Gill Sans MT" panose="020B0502020104020203" pitchFamily="34" charset="77"/>
                <a:ea typeface="DIN 2014 Bold" panose="020B0504020202020204" pitchFamily="34" charset="77"/>
                <a:cs typeface="Futura Medium" panose="020B0602020204020303" pitchFamily="34" charset="-79"/>
              </a:rPr>
              <a:t>July 25</a:t>
            </a:r>
            <a:r>
              <a:rPr lang="en-US" sz="1600" dirty="0">
                <a:solidFill>
                  <a:srgbClr val="36426F"/>
                </a:solidFill>
                <a:latin typeface="Gill Sans MT" panose="020B0502020104020203" pitchFamily="34" charset="77"/>
                <a:ea typeface="DIN 2014 Bold" panose="020B0504020202020204" pitchFamily="34" charset="77"/>
                <a:cs typeface="Futura Medium" panose="020B0602020204020303" pitchFamily="34" charset="-79"/>
              </a:rPr>
              <a:t>, </a:t>
            </a:r>
            <a:r>
              <a:rPr lang="en-US" sz="1600" b="1" dirty="0">
                <a:solidFill>
                  <a:srgbClr val="36426F"/>
                </a:solidFill>
                <a:latin typeface="Gill Sans MT" panose="020B0502020104020203" pitchFamily="34" charset="77"/>
                <a:ea typeface="DIN 2014 Bold" panose="020B0504020202020204" pitchFamily="34" charset="77"/>
                <a:cs typeface="Futura Medium" panose="020B0602020204020303" pitchFamily="34" charset="-79"/>
              </a:rPr>
              <a:t>2023</a:t>
            </a:r>
            <a:endParaRPr lang="en-US" sz="1600" b="1" dirty="0">
              <a:solidFill>
                <a:srgbClr val="36426F"/>
              </a:solidFill>
              <a:latin typeface="Gill Sans MT" panose="020B0502020104020203" pitchFamily="34" charset="77"/>
              <a:ea typeface="DIN 2014" panose="020B0504020202020204" pitchFamily="34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082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774D3-AED6-476C-8BA6-0C560E37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6FFDFF-6801-425D-9134-5D287989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6936"/>
            <a:ext cx="9058835" cy="882505"/>
          </a:xfrm>
        </p:spPr>
        <p:txBody>
          <a:bodyPr>
            <a:noAutofit/>
          </a:bodyPr>
          <a:lstStyle/>
          <a:p>
            <a:r>
              <a:rPr lang="en-US" sz="4400" b="1" i="0">
                <a:solidFill>
                  <a:srgbClr val="3C4981"/>
                </a:solidFill>
                <a:effectLst/>
                <a:latin typeface="Gill Sans MT" panose="020B0502020104020203" pitchFamily="34" charset="0"/>
              </a:rPr>
              <a:t>Sewer Rehabilitation Method: Pipe Lining</a:t>
            </a:r>
            <a:endParaRPr lang="en-US" sz="440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7101A53-ED89-4F66-BD4D-26CF0AD6C7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3" y="2318868"/>
            <a:ext cx="6839526" cy="35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709F5A2-7DDF-47D8-88F1-94D4B79F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41" y="2318867"/>
            <a:ext cx="4122097" cy="35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0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90972-5C55-43D9-9D76-144158BD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90E50A-B944-4D8C-A928-E2AAFA37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0">
                <a:solidFill>
                  <a:srgbClr val="3C4981"/>
                </a:solidFill>
                <a:effectLst/>
                <a:latin typeface="Gill Sans MT" panose="020B0502020104020203" pitchFamily="34" charset="0"/>
              </a:rPr>
              <a:t>Manhole Rehabilitation</a:t>
            </a:r>
            <a:endParaRPr lang="en-US" sz="440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EDEE8CE-D2BD-4637-82DC-805DA22C2E5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3" y="1389441"/>
            <a:ext cx="3296110" cy="252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F0ED85F-25E1-4AEB-A3A7-A66C9CCD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15" y="4058228"/>
            <a:ext cx="31337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B07756D9-D011-4978-ADEA-E3B407181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9345"/>
            <a:ext cx="3048000" cy="23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888288B3-DAC8-46FE-B86F-8693C67A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077278"/>
            <a:ext cx="30765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498165F1-F259-4D70-BA04-FC478035E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62" y="1459345"/>
            <a:ext cx="2092308" cy="23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4269666F-09A2-47A9-9B1E-A5DA147B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62" y="4077278"/>
            <a:ext cx="2092308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6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DC4DE9-CCAD-4514-B84E-EC99560E0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232" y="1257522"/>
            <a:ext cx="7772401" cy="489585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Per </a:t>
            </a:r>
            <a:r>
              <a:rPr lang="en-US" sz="2200" dirty="0">
                <a:solidFill>
                  <a:srgbClr val="000000"/>
                </a:solidFill>
              </a:rPr>
              <a:t>t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he Department of Natural Resources Maryland Forest Service Public Agency Tree Maintenance Permit, construction methods that minimize tree impacts must be examined.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Prior to final decision to remove a tree, WSSC Water </a:t>
            </a:r>
            <a:br>
              <a:rPr lang="en-US" sz="22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</a:b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considers the following factors: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Size, species and structural condition of the tree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Impact tree will have on utility assets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Feasibility of relocating infrastructure or using trenchless methods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WSSC Water Urban Forester supervises all tree removal and pruning.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52523-FFC6-465D-BF8F-CAB52C6E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B84E08-1DB9-460A-AF65-BA2F726C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Removal and Pruning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51DADC0-5DE0-4C5E-A41C-C34A3A10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27" y="1389441"/>
            <a:ext cx="2344686" cy="18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98CC83FF-5948-418F-8835-2ED256AD2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88" y="4641224"/>
            <a:ext cx="2344925" cy="151214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A10E9F12-9119-42EE-BD8B-449CAA3EA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40" y="1883826"/>
            <a:ext cx="1839337" cy="21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D728EE-51E3-4752-AEB0-8B5BEC5A4AAC}"/>
              </a:ext>
            </a:extLst>
          </p:cNvPr>
          <p:cNvSpPr txBox="1"/>
          <p:nvPr/>
        </p:nvSpPr>
        <p:spPr>
          <a:xfrm>
            <a:off x="9258327" y="3555065"/>
            <a:ext cx="2344686" cy="64633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Pipes and Trees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Do not Mix!</a:t>
            </a:r>
          </a:p>
        </p:txBody>
      </p:sp>
    </p:spTree>
    <p:extLst>
      <p:ext uri="{BB962C8B-B14F-4D97-AF65-F5344CB8AC3E}">
        <p14:creationId xmlns:p14="http://schemas.microsoft.com/office/powerpoint/2010/main" val="170403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4AC554-B5C2-4FBB-B1B6-D34906B237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Expected Construction Start Date: 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Fall 2023</a:t>
            </a:r>
            <a:endPara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(Pending Permit Acquisition)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Estimated Construction Duration:  </a:t>
            </a:r>
            <a:r>
              <a:rPr lang="en-US" sz="2800" b="1" dirty="0">
                <a:solidFill>
                  <a:srgbClr val="000000"/>
                </a:solidFill>
              </a:rPr>
              <a:t>12 Months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Expected Construction Finish Date: 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Fall 2024</a:t>
            </a:r>
            <a:endPara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2800" b="0" i="1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   (Weather Permitting)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Construction schedules are estimated and weather permitting​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52F23-4835-4C90-82E5-9E907372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1E6B98-6CF2-433F-9ADF-13AD4C14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6936"/>
            <a:ext cx="8998527" cy="882505"/>
          </a:xfrm>
        </p:spPr>
        <p:txBody>
          <a:bodyPr>
            <a:noAutofit/>
          </a:bodyPr>
          <a:lstStyle/>
          <a:p>
            <a:r>
              <a:rPr lang="en-US" sz="4400"/>
              <a:t>Estimated Construction Schedule</a:t>
            </a:r>
          </a:p>
        </p:txBody>
      </p:sp>
      <p:pic>
        <p:nvPicPr>
          <p:cNvPr id="6" name="Graphic 5" descr="Monthly calendar with solid fill">
            <a:extLst>
              <a:ext uri="{FF2B5EF4-FFF2-40B4-BE49-F238E27FC236}">
                <a16:creationId xmlns:a16="http://schemas.microsoft.com/office/drawing/2014/main" id="{E9E272F6-2EC4-4563-AB78-2C6A6F4CC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1779" y="2253673"/>
            <a:ext cx="2096654" cy="209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4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AAE626-E861-4E19-89A3-61F494AEF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94" y="1389441"/>
            <a:ext cx="10807612" cy="4488364"/>
          </a:xfrm>
        </p:spPr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Anticipated Work schedule:  9:00 a.m. to 3:30 p.m., Monday-Friday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Conditions at some locations may require different work hours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Residents notified at least two days prior to all construction activities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Construction activities may include: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Marking locations of utilities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Field inspections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Rehabilitation of sewer mains, manholes and laterals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Pavement restoration where digging is necessary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WSSC Water coordinates with local and state agencies, as well as other utilities for all planned work to avoid potential conflict and minimize disturbances to neighborhoods.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6BA14-958A-44BB-A21B-0DD1D99E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B0E007-6B7D-4974-B5D0-22A92825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to Expect During Construction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D5F6CFAD-9D03-4841-A3A9-3060B8650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957623"/>
            <a:ext cx="2133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8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03EE47-0225-4085-BFB9-5FFC352088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Reliable sewer service will be maintained during construction.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Street parking will be limited on streets with 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active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 construction</a:t>
            </a:r>
            <a:r>
              <a:rPr lang="en-US" u="none" strike="noStrike" dirty="0">
                <a:solidFill>
                  <a:srgbClr val="000000"/>
                </a:solidFill>
              </a:rPr>
              <a:t>: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48-hours advanced notification will be provided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NO PARKING signs will be posted 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All roads will remain accessible at all times during construction;</a:t>
            </a:r>
            <a:r>
              <a:rPr lang="en-US" dirty="0">
                <a:solidFill>
                  <a:srgbClr val="000000"/>
                </a:solidFill>
              </a:rPr>
              <a:t> 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owever, certain activities 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may require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temporary closures and delays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Access from the public roadway to businesses and homes will be maintained at all times.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Entry into homes is NOT required.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D739F6-0E6B-463D-A6C5-A8BEF50B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38B47D-077D-461B-9155-55A7B1A7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506936"/>
            <a:ext cx="9287435" cy="882505"/>
          </a:xfrm>
        </p:spPr>
        <p:txBody>
          <a:bodyPr>
            <a:noAutofit/>
          </a:bodyPr>
          <a:lstStyle/>
          <a:p>
            <a:r>
              <a:rPr lang="en-US" sz="4400"/>
              <a:t>What to Expect During Construction cont.</a:t>
            </a:r>
          </a:p>
        </p:txBody>
      </p:sp>
    </p:spTree>
    <p:extLst>
      <p:ext uri="{BB962C8B-B14F-4D97-AF65-F5344CB8AC3E}">
        <p14:creationId xmlns:p14="http://schemas.microsoft.com/office/powerpoint/2010/main" val="173656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B41AD-6540-4348-8590-85FAAB89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94224E-AC58-42D5-BD6B-17D9683D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Traffic Impacts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FAE4B-4C7A-4392-A3D5-6739CCBD9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89441"/>
            <a:ext cx="9184341" cy="4787522"/>
          </a:xfrm>
        </p:spPr>
        <p:txBody>
          <a:bodyPr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Certain construction activities may require temporary changes to traffic patterns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Traffic will be managed to minimize community disruptions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Access to homes maintained during construction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​: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Access into homes is 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Gill Sans MT" panose="020B0502020104020203" pitchFamily="34" charset="0"/>
              </a:rPr>
              <a:t>NOT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 required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Access onto private property is generally 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Gill Sans MT" panose="020B0502020104020203" pitchFamily="34" charset="0"/>
              </a:rPr>
              <a:t>NOT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 required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</a:p>
          <a:p>
            <a:pPr marL="457200" lvl="1" indent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Parking restrictions:</a:t>
            </a:r>
            <a:endParaRPr lang="en-US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WSSC Water will provide 48-hour advance notice (denoted by “No Parking” signs) prior to any parking restrictions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Any vehicles not been removed from the designated area will be towed to a nearby street at no cost to owner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Final restoration of sidewalks, roadways and landscaping will take place within 90 days of construction completion 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170B9C9-F3D4-4FEA-951E-294E9C931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94" y="1759604"/>
            <a:ext cx="42386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743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90DCA-D31B-4C7D-9531-5E330107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BAB37-F347-4117-8866-AEAA2E7B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6" y="252168"/>
            <a:ext cx="8745522" cy="882505"/>
          </a:xfrm>
        </p:spPr>
        <p:txBody>
          <a:bodyPr/>
          <a:lstStyle/>
          <a:p>
            <a:r>
              <a:rPr lang="en-US"/>
              <a:t>Contact WSSC Water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D22CB-C643-4797-9AA6-D4C083A10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840" y="2594466"/>
            <a:ext cx="975445" cy="96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19E130-CA20-412E-97AB-7B364272E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049" y="3644485"/>
            <a:ext cx="1536325" cy="1261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D0E9CC-2A07-4C8B-A5FB-454D0464A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006" y="4954595"/>
            <a:ext cx="1036410" cy="1274174"/>
          </a:xfrm>
          <a:prstGeom prst="rect">
            <a:avLst/>
          </a:prstGeom>
        </p:spPr>
      </p:pic>
      <p:pic>
        <p:nvPicPr>
          <p:cNvPr id="10" name="Graphic 9" descr="Call center with solid fill">
            <a:extLst>
              <a:ext uri="{FF2B5EF4-FFF2-40B4-BE49-F238E27FC236}">
                <a16:creationId xmlns:a16="http://schemas.microsoft.com/office/drawing/2014/main" id="{DC6EE920-1243-4E1E-862C-2B4D783C8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96623" y="1266318"/>
            <a:ext cx="1087880" cy="108788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9F4D3F8-2182-4236-B2E2-7C8EA7AD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252" y="1266319"/>
            <a:ext cx="9511797" cy="5591682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5800" b="1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Customer Service | </a:t>
            </a:r>
            <a:r>
              <a:rPr lang="en-US" sz="58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Monday-Friday, </a:t>
            </a:r>
            <a:r>
              <a:rPr lang="en-US" sz="5800" dirty="0">
                <a:solidFill>
                  <a:srgbClr val="000000"/>
                </a:solidFill>
              </a:rPr>
              <a:t>8:00</a:t>
            </a:r>
            <a:r>
              <a:rPr lang="en-US" sz="58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a.m. to 6:00 p.m.</a:t>
            </a:r>
            <a:r>
              <a:rPr lang="en-US" sz="58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5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	</a:t>
            </a:r>
            <a:r>
              <a:rPr lang="en-US" sz="49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Phone: 301.206.4001 | 1.800.634.8400 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4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49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	Email: </a:t>
            </a:r>
            <a:r>
              <a:rPr lang="en-US" sz="4900" b="0" i="0" u="sng" strike="noStrike" dirty="0">
                <a:solidFill>
                  <a:srgbClr val="0563C1"/>
                </a:solidFill>
                <a:effectLst/>
                <a:latin typeface="Gill Sans MT" panose="020B0502020104020203" pitchFamily="34" charset="0"/>
                <a:hlinkClick r:id="rId7"/>
              </a:rPr>
              <a:t>customerservice@wsscwater.com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4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5800" b="1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24-Hour Emergency Call Center </a:t>
            </a:r>
            <a:r>
              <a:rPr lang="en-US" sz="46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4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1295D8"/>
                </a:solidFill>
                <a:effectLst/>
                <a:latin typeface="Gill Sans MT"/>
              </a:rPr>
              <a:t>	</a:t>
            </a:r>
            <a:r>
              <a:rPr lang="en-US" sz="4900" b="1" i="0" u="none" strike="noStrike" dirty="0">
                <a:solidFill>
                  <a:srgbClr val="1295D8"/>
                </a:solidFill>
                <a:effectLst/>
                <a:latin typeface="Gill Sans MT"/>
              </a:rPr>
              <a:t>Water Emergency, Sewer Emergency or </a:t>
            </a:r>
            <a:r>
              <a:rPr lang="en-US" sz="4900" b="1" dirty="0">
                <a:solidFill>
                  <a:srgbClr val="1295D8"/>
                </a:solidFill>
                <a:latin typeface="Gill Sans MT"/>
              </a:rPr>
              <a:t>Discolored</a:t>
            </a:r>
            <a:r>
              <a:rPr lang="en-US" sz="4900" b="1" i="0" u="none" strike="noStrike" dirty="0">
                <a:solidFill>
                  <a:srgbClr val="1295D8"/>
                </a:solidFill>
                <a:effectLst/>
                <a:latin typeface="Gill Sans MT"/>
              </a:rPr>
              <a:t> Water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Gill Sans MT"/>
              </a:rPr>
              <a:t>​</a:t>
            </a:r>
          </a:p>
          <a:p>
            <a:pPr marL="0" indent="0" algn="l" rtl="0" fontAlgn="base">
              <a:buNone/>
            </a:pPr>
            <a:r>
              <a:rPr lang="en-US" sz="49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	Phone: 301.206.4002 | Email: </a:t>
            </a:r>
            <a:r>
              <a:rPr lang="en-US" sz="4900" b="0" i="0" u="sng" strike="noStrike" dirty="0">
                <a:solidFill>
                  <a:srgbClr val="0563C1"/>
                </a:solidFill>
                <a:effectLst/>
                <a:latin typeface="Gill Sans MT" panose="020B0502020104020203" pitchFamily="34" charset="0"/>
                <a:hlinkClick r:id="rId8"/>
              </a:rPr>
              <a:t>emergencycallcenter@wsscwater.com</a:t>
            </a:r>
            <a:r>
              <a:rPr lang="en-US" sz="4900" b="0" i="0" u="none" strike="noStrike" dirty="0">
                <a:solidFill>
                  <a:srgbClr val="3C4981"/>
                </a:solidFill>
                <a:effectLst/>
                <a:latin typeface="Gill Sans MT" panose="020B0502020104020203" pitchFamily="34" charset="0"/>
              </a:rPr>
              <a:t> 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4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49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	Report a Problem: </a:t>
            </a:r>
            <a:r>
              <a:rPr lang="en-US" sz="4900" b="0" i="0" u="sng" strike="noStrike" dirty="0">
                <a:solidFill>
                  <a:srgbClr val="0563C1"/>
                </a:solidFill>
                <a:effectLst/>
                <a:latin typeface="Gill Sans MT" panose="020B0502020104020203" pitchFamily="34" charset="0"/>
                <a:hlinkClick r:id="rId9"/>
              </a:rPr>
              <a:t>wsscwater.com/customer-service/report-problem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4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49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	Discolored Water: </a:t>
            </a:r>
            <a:r>
              <a:rPr lang="en-US" sz="4900" b="0" i="0" u="sng" strike="noStrike" dirty="0">
                <a:solidFill>
                  <a:srgbClr val="0563C1"/>
                </a:solidFill>
                <a:effectLst/>
                <a:latin typeface="Gill Sans MT" panose="020B0502020104020203" pitchFamily="34" charset="0"/>
                <a:hlinkClick r:id="rId10"/>
              </a:rPr>
              <a:t>wsscwater.com/</a:t>
            </a:r>
            <a:r>
              <a:rPr lang="en-US" sz="4900" b="0" i="0" u="sng" strike="noStrike" dirty="0" err="1">
                <a:solidFill>
                  <a:srgbClr val="0563C1"/>
                </a:solidFill>
                <a:effectLst/>
                <a:latin typeface="Gill Sans MT" panose="020B0502020104020203" pitchFamily="34" charset="0"/>
                <a:hlinkClick r:id="rId10"/>
              </a:rPr>
              <a:t>discoloredwater</a:t>
            </a:r>
            <a:r>
              <a:rPr lang="en-US" sz="4900" b="0" i="0" u="sng" strike="noStrike" dirty="0">
                <a:solidFill>
                  <a:srgbClr val="0563C1"/>
                </a:solidFill>
                <a:effectLst/>
                <a:latin typeface="Gill Sans MT" panose="020B0502020104020203" pitchFamily="34" charset="0"/>
                <a:hlinkClick r:id="rId10"/>
              </a:rPr>
              <a:t> 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​​</a:t>
            </a:r>
            <a:endParaRPr lang="en-US" sz="4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5800" b="1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File a Claim </a:t>
            </a:r>
            <a:r>
              <a:rPr lang="en-US" sz="46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4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	</a:t>
            </a:r>
            <a:r>
              <a:rPr lang="en-US" sz="49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Phone: 301.206.7095 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4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49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	Online: </a:t>
            </a:r>
            <a:r>
              <a:rPr lang="en-US" sz="4900" b="0" i="0" u="sng" strike="noStrike" dirty="0">
                <a:solidFill>
                  <a:srgbClr val="0563C1"/>
                </a:solidFill>
                <a:effectLst/>
                <a:latin typeface="Gill Sans MT" panose="020B0502020104020203" pitchFamily="34" charset="0"/>
                <a:hlinkClick r:id="rId11"/>
              </a:rPr>
              <a:t>wsscwater.com/claims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4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5800" b="1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WSSC Water Financial Assistance Programs</a:t>
            </a:r>
            <a:r>
              <a:rPr lang="en-US" sz="58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5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	</a:t>
            </a:r>
            <a:r>
              <a:rPr lang="en-US" sz="49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Online: </a:t>
            </a:r>
            <a:r>
              <a:rPr lang="en-US" sz="4900" b="0" i="0" u="sng" strike="noStrike" dirty="0">
                <a:solidFill>
                  <a:srgbClr val="0563C1"/>
                </a:solidFill>
                <a:effectLst/>
                <a:latin typeface="Gill Sans MT" panose="020B0502020104020203" pitchFamily="34" charset="0"/>
                <a:hlinkClick r:id="rId12"/>
              </a:rPr>
              <a:t>https://www.wsscwater.com/assistance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4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5800" b="1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Customer Notification System Sign-Up </a:t>
            </a:r>
            <a:r>
              <a:rPr lang="en-US" sz="58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	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Online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900" b="0" i="0" u="sng" strike="noStrike" dirty="0">
                <a:solidFill>
                  <a:srgbClr val="0563C1"/>
                </a:solidFill>
                <a:effectLst/>
                <a:latin typeface="Gill Sans MT" panose="020B0502020104020203" pitchFamily="34" charset="0"/>
                <a:hlinkClick r:id="rId13"/>
              </a:rPr>
              <a:t>www.wsscwater.com/cns</a:t>
            </a:r>
            <a:r>
              <a:rPr lang="en-US" sz="4900" b="0" i="0" u="none" strike="noStrike" dirty="0">
                <a:solidFill>
                  <a:srgbClr val="3C4981"/>
                </a:solidFill>
                <a:effectLst/>
                <a:latin typeface="Gill Sans MT" panose="020B0502020104020203" pitchFamily="34" charset="0"/>
              </a:rPr>
              <a:t>, </a:t>
            </a:r>
            <a:r>
              <a:rPr lang="en-US" sz="49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email and/or text alerts on work in your neighborhood 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4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53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4A18-351A-8BFA-950F-1DDFD82E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6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AB45BE-65F3-EA0C-5B8B-349E7080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A9B8-029C-6A31-9504-2FA2B6FE80C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39993" y="4206797"/>
            <a:ext cx="5054600" cy="2149551"/>
          </a:xfrm>
        </p:spPr>
        <p:txBody>
          <a:bodyPr>
            <a:normAutofit fontScale="77500" lnSpcReduction="20000"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Sewer Rehabilitation Methods​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Estimated Construction Schedule​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What to Expect During Construction ​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Questions &amp; Answers​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4F552-56D9-907E-EF68-9B6A77CA017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199" y="4206798"/>
            <a:ext cx="5653947" cy="2149551"/>
          </a:xfrm>
        </p:spPr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Introduction to Project Team​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Sewer Rehabilitation Program Overview​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Project Overview​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Project Map​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6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8B3BC-6744-0C4E-6AA5-2B08C06D13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Jose Fuentes, Design Project Manager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(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301) 206-8587, </a:t>
            </a:r>
            <a:r>
              <a:rPr lang="en-US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Jose.Fuentes@wsscwater.com</a:t>
            </a:r>
          </a:p>
          <a:p>
            <a:pPr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Francell Reed, Construction Manager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(301) 206-7363, </a:t>
            </a:r>
            <a:r>
              <a:rPr lang="en-US" spc="-15" dirty="0">
                <a:latin typeface="Arial" panose="020B0604020202020204" pitchFamily="34" charset="0"/>
              </a:rPr>
              <a:t>Francell.Reed@wsscwater.com​</a:t>
            </a:r>
          </a:p>
          <a:p>
            <a:pPr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Thomas Johnson, Project Outreach Manager</a:t>
            </a:r>
            <a:b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(301) 206-8542, </a:t>
            </a:r>
            <a:r>
              <a:rPr lang="en-US" spc="-15" dirty="0" err="1">
                <a:latin typeface="Arial" panose="020B0604020202020204" pitchFamily="34" charset="0"/>
              </a:rPr>
              <a:t>Thomas.Johnson</a:t>
            </a:r>
            <a:r>
              <a:rPr lang="en-US" spc="-15" dirty="0">
                <a:latin typeface="Arial" panose="020B0604020202020204" pitchFamily="34" charset="0"/>
              </a:rPr>
              <a:t>​@wsscwater.com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Gill Sans MT"/>
              </a:rPr>
              <a:t>Brandon Stewart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/>
              </a:rPr>
              <a:t>, 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Customer Advocate</a:t>
            </a:r>
            <a:br>
              <a:rPr lang="en-US" b="0" i="0" dirty="0">
                <a:effectLst/>
                <a:latin typeface="Gill Sans MT" panose="020B0502020104020203" pitchFamily="34" charset="0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/>
              </a:rPr>
              <a:t>(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301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/>
              </a:rPr>
              <a:t>) 642-1712, </a:t>
            </a:r>
            <a:r>
              <a:rPr lang="en-US" spc="-15" dirty="0" err="1">
                <a:latin typeface="Arial" panose="020B0604020202020204" pitchFamily="34" charset="0"/>
              </a:rPr>
              <a:t>Brandon.Stewart</a:t>
            </a:r>
            <a:r>
              <a:rPr lang="en-US" spc="-15" dirty="0">
                <a:latin typeface="Arial" panose="020B0604020202020204" pitchFamily="34" charset="0"/>
              </a:rPr>
              <a:t>​@wsscwater.com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Pleasants Construction, Inc.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F1766-D3A2-4B13-2A1F-60E81986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90A672-5EE4-9A21-85E2-8D544F2089D4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90099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6426F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C4981"/>
                </a:solidFill>
              </a:rPr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398746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5F285EA-39B6-49EF-BF19-BD1EF823C8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4629F7-AD82-648C-B60F-916BC1A1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D64BB-9BC2-3346-B283-A39112DA3F2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4848F58-8F20-F596-0933-2D5859FEE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7CE01C-672A-E931-A4C8-677CAA02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D64BB-9BC2-3346-B283-A39112DA3F2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0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7ECB7E-093C-47E6-A460-E4F15D2E0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1191"/>
            <a:ext cx="7365073" cy="3907466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b="0" i="0" dirty="0">
                <a:solidFill>
                  <a:srgbClr val="000000"/>
                </a:solidFill>
                <a:effectLst/>
              </a:rPr>
              <a:t>WSSC Water is strategically replacing and rehabilitating aging infrastructure throughout service area.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Project includes replacing approximately </a:t>
            </a:r>
            <a:r>
              <a:rPr lang="en-US" b="1" u="sng" dirty="0">
                <a:solidFill>
                  <a:srgbClr val="000000"/>
                </a:solidFill>
              </a:rPr>
              <a:t>1.54 miles </a:t>
            </a:r>
            <a:r>
              <a:rPr lang="en-US" dirty="0">
                <a:solidFill>
                  <a:srgbClr val="000000"/>
                </a:solidFill>
              </a:rPr>
              <a:t>of sewer mains and house connections to property line.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Approximately </a:t>
            </a:r>
            <a:r>
              <a:rPr lang="en-US" b="1" i="0" u="sng" dirty="0">
                <a:solidFill>
                  <a:srgbClr val="000000"/>
                </a:solidFill>
                <a:effectLst/>
              </a:rPr>
              <a:t>7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manholes will be rehabilitated or replaced.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Sewer pipes and manholes rehabilitated using primary trenchless methods, however those in very poor condition will require excavation to repair and replace.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Completed project will extend life of sewer pipes by at least 50 years.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090E8-604B-4329-9765-F6703FC6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69ED18-CAE4-4F78-AA0D-71DF204C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0">
                <a:solidFill>
                  <a:srgbClr val="3C4981"/>
                </a:solidFill>
                <a:effectLst/>
                <a:latin typeface="Gill Sans MT" panose="020B0502020104020203" pitchFamily="34" charset="0"/>
              </a:rPr>
              <a:t>Project Overview</a:t>
            </a:r>
            <a:endParaRPr lang="en-US" sz="4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2842C2-275F-4862-8D8A-3E06E933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16" y="2269824"/>
            <a:ext cx="2961167" cy="18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9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3A338-D8C0-46EA-ADED-9F183E76A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7367" y="1254642"/>
            <a:ext cx="4506431" cy="5162107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New sewer mains installed and rehabbed within roadways.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Sewer house connections (up to the property lines) replaced and reconnected</a:t>
            </a:r>
            <a:r>
              <a:rPr lang="en-US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Replacing existing pipes provides for correcting structural deficiencies in sewer mains that may result from soil settlement, root penetration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or corrosion, and often contribute to sewer overflows and backups into homes.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3D811-EB09-4938-8EDB-2E7B1F25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FC4270-3626-4371-8C3F-9698675F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Overview cont.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2CEA7132-B80A-4A32-826D-70E4150B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2" y="1477926"/>
            <a:ext cx="5564909" cy="431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9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2379A-0442-48F5-BD54-4E57A21E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01D715-29C3-4A2B-93E6-654BD5A5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936"/>
            <a:ext cx="8745522" cy="746395"/>
          </a:xfrm>
        </p:spPr>
        <p:txBody>
          <a:bodyPr>
            <a:normAutofit/>
          </a:bodyPr>
          <a:lstStyle/>
          <a:p>
            <a:r>
              <a:rPr lang="en-US" sz="4400" b="1" i="0">
                <a:solidFill>
                  <a:srgbClr val="003366"/>
                </a:solidFill>
                <a:effectLst/>
                <a:latin typeface="Gill Sans MT" panose="020B0502020104020203" pitchFamily="34" charset="0"/>
              </a:rPr>
              <a:t>Project Map</a:t>
            </a:r>
            <a:endParaRPr lang="en-US" sz="44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0C5BA88-29F9-458A-A294-1C065CBEE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81113"/>
            <a:ext cx="6621380" cy="4895850"/>
          </a:xfrm>
        </p:spPr>
        <p:txBody>
          <a:bodyPr>
            <a:normAutofit lnSpcReduction="10000"/>
          </a:bodyPr>
          <a:lstStyle/>
          <a:p>
            <a:pPr marL="0" indent="0" algn="l" rtl="0" fontAlgn="base">
              <a:buNone/>
            </a:pPr>
            <a:r>
              <a:rPr lang="en-US" b="1" i="0" u="sng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Directly Impacted Streets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US" sz="1600" cap="small" dirty="0">
                <a:solidFill>
                  <a:srgbClr val="000000"/>
                </a:solidFill>
              </a:rPr>
              <a:t>TERRAPIN RD	JUDITH ST	CARROLTON RD</a:t>
            </a:r>
          </a:p>
          <a:p>
            <a:pPr marL="0" indent="0" fontAlgn="base">
              <a:buNone/>
            </a:pPr>
            <a:r>
              <a:rPr lang="en-US" sz="1600" cap="small" dirty="0">
                <a:solidFill>
                  <a:srgbClr val="000000"/>
                </a:solidFill>
              </a:rPr>
              <a:t>SHERATON ST	VANDALIA DR	MONTPELIER RD </a:t>
            </a:r>
          </a:p>
          <a:p>
            <a:pPr marL="0" indent="0" fontAlgn="base">
              <a:buNone/>
            </a:pPr>
            <a:r>
              <a:rPr lang="en-US" sz="1600" cap="small" dirty="0">
                <a:solidFill>
                  <a:srgbClr val="000000"/>
                </a:solidFill>
              </a:rPr>
              <a:t>KENDALL ST</a:t>
            </a:r>
            <a:r>
              <a:rPr lang="en-US" sz="1600" i="0" u="none" strike="noStrike" cap="small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	</a:t>
            </a:r>
            <a:r>
              <a:rPr lang="en-US" sz="1600" cap="small" dirty="0">
                <a:solidFill>
                  <a:srgbClr val="000000"/>
                </a:solidFill>
              </a:rPr>
              <a:t>REGINA DR 	MANOR LAKE DR </a:t>
            </a:r>
          </a:p>
          <a:p>
            <a:pPr marL="0" indent="0" fontAlgn="base">
              <a:buNone/>
            </a:pPr>
            <a:r>
              <a:rPr lang="en-US" sz="1600" cap="small" dirty="0">
                <a:solidFill>
                  <a:srgbClr val="000000"/>
                </a:solidFill>
              </a:rPr>
              <a:t>NEWTON ST	NORDEN DR 	BEVERLY RD </a:t>
            </a:r>
          </a:p>
          <a:p>
            <a:pPr marL="0" indent="0" fontAlgn="base">
              <a:buNone/>
            </a:pPr>
            <a:r>
              <a:rPr lang="en-US" sz="1600" i="0" u="none" strike="noStrike" cap="small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FAROE PL  </a:t>
            </a:r>
            <a:r>
              <a:rPr lang="en-US" sz="1600" cap="small" dirty="0">
                <a:solidFill>
                  <a:srgbClr val="000000"/>
                </a:solidFill>
              </a:rPr>
              <a:t>	AMESFIELD CT	</a:t>
            </a:r>
          </a:p>
          <a:p>
            <a:pPr marL="0" indent="0" fontAlgn="base">
              <a:buNone/>
            </a:pPr>
            <a:r>
              <a:rPr lang="en-US" sz="1600" i="0" u="none" strike="noStrike" cap="small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FAROE CT	</a:t>
            </a:r>
            <a:r>
              <a:rPr lang="en-US" sz="1600" cap="small" dirty="0">
                <a:solidFill>
                  <a:srgbClr val="000000"/>
                </a:solidFill>
              </a:rPr>
              <a:t>PARKVALE RD</a:t>
            </a:r>
          </a:p>
          <a:p>
            <a:pPr marL="0" indent="0" fontAlgn="base">
              <a:buNone/>
            </a:pPr>
            <a:r>
              <a:rPr lang="en-US" sz="1600" i="0" u="none" strike="noStrike" cap="small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DRAKE DR	</a:t>
            </a:r>
            <a:r>
              <a:rPr lang="en-US" sz="1600" cap="small" dirty="0">
                <a:solidFill>
                  <a:srgbClr val="000000"/>
                </a:solidFill>
              </a:rPr>
              <a:t>GEORGIA AVE</a:t>
            </a:r>
          </a:p>
          <a:p>
            <a:pPr marL="0" indent="0" fontAlgn="base">
              <a:buNone/>
            </a:pPr>
            <a:r>
              <a:rPr lang="en-US" sz="1600" cap="small" dirty="0">
                <a:solidFill>
                  <a:srgbClr val="000000"/>
                </a:solidFill>
              </a:rPr>
              <a:t>SLOAN ST	BEL PRE RD</a:t>
            </a:r>
          </a:p>
          <a:p>
            <a:pPr marL="0" indent="0" fontAlgn="base">
              <a:buNone/>
            </a:pPr>
            <a:r>
              <a:rPr lang="en-US" sz="1600" cap="small" dirty="0">
                <a:solidFill>
                  <a:srgbClr val="000000"/>
                </a:solidFill>
              </a:rPr>
              <a:t>ASHBY RD	MERTON RD</a:t>
            </a:r>
            <a:endParaRPr lang="en-US" sz="1600" i="0" u="none" strike="noStrike" cap="small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indent="0" fontAlgn="base">
              <a:buNone/>
            </a:pPr>
            <a:r>
              <a:rPr lang="en-US" sz="1600" i="0" u="none" strike="noStrike" cap="small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GRENOBLE DR	</a:t>
            </a:r>
            <a:r>
              <a:rPr lang="en-US" sz="1600" cap="small" dirty="0">
                <a:solidFill>
                  <a:srgbClr val="000000"/>
                </a:solidFill>
              </a:rPr>
              <a:t>ARCTIC AVE</a:t>
            </a:r>
            <a:endParaRPr lang="en-US" sz="1600" i="0" u="none" strike="noStrike" cap="small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indent="0" fontAlgn="base">
              <a:buNone/>
            </a:pPr>
            <a:r>
              <a:rPr lang="en-US" sz="1600" cap="small" dirty="0">
                <a:solidFill>
                  <a:srgbClr val="000000"/>
                </a:solidFill>
              </a:rPr>
              <a:t>LOREE LN 	 BAUER DR</a:t>
            </a:r>
            <a:endParaRPr lang="en-US" sz="1600" i="0" u="none" strike="noStrike" cap="small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indent="0" fontAlgn="base">
              <a:buNone/>
            </a:pPr>
            <a:r>
              <a:rPr lang="en-US" sz="1600" cap="small" dirty="0">
                <a:solidFill>
                  <a:srgbClr val="000000"/>
                </a:solidFill>
              </a:rPr>
              <a:t>JOPLIN DR	MORGAL ST</a:t>
            </a:r>
          </a:p>
          <a:p>
            <a:pPr marL="0" indent="0" fontAlgn="base">
              <a:buNone/>
            </a:pPr>
            <a:r>
              <a:rPr lang="en-US" sz="1600" cap="small" dirty="0">
                <a:solidFill>
                  <a:srgbClr val="000000"/>
                </a:solidFill>
              </a:rPr>
              <a:t>CHESTERFIELD RD	 TURKEY BRANCH PKW </a:t>
            </a:r>
            <a:endParaRPr lang="en-US" sz="1600" b="0" i="0" u="none" strike="noStrike" cap="small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6FD1A9-A4B2-4391-9CCB-10990EE90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227" y="1027522"/>
            <a:ext cx="5719353" cy="54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9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FE4DBF-6AC5-4ACC-B4D3-6BB1505A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4BB-9BC2-3346-B283-A39112DA3F23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304A94-AB9D-4273-A10B-CC348F9F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/>
              <a:t>Sewer Rehabilitation Method: </a:t>
            </a:r>
            <a:br>
              <a:rPr lang="en-US" sz="4400"/>
            </a:br>
            <a:r>
              <a:rPr lang="en-US" sz="4400"/>
              <a:t>Open Trench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6D08FB2-D603-4BAF-809B-BC120F58DBB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72" y="2447628"/>
            <a:ext cx="57391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904250AA-BDFB-42E1-A0BE-5932C78E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80" y="1248359"/>
            <a:ext cx="4123466" cy="54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05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(Waiting for Approval) 2023 WSSC Water Presentation Layout_Jan25Draft" id="{C4C03516-657F-9448-A2E2-6EB43CC623CC}" vid="{7D58FCE9-F4B6-4448-AAA6-1AA343CD6FD0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f318e8-2fa3-4623-bd84-3f8f90d8f1c2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4401FCF9C39468C920BB795648035" ma:contentTypeVersion="9" ma:contentTypeDescription="Create a new document." ma:contentTypeScope="" ma:versionID="9070574f72111f14958a407aefad760d">
  <xsd:schema xmlns:xsd="http://www.w3.org/2001/XMLSchema" xmlns:xs="http://www.w3.org/2001/XMLSchema" xmlns:p="http://schemas.microsoft.com/office/2006/metadata/properties" xmlns:ns2="bf7c5cf4-12eb-4f9a-917a-642e6a363891" xmlns:ns3="72f318e8-2fa3-4623-bd84-3f8f90d8f1c2" targetNamespace="http://schemas.microsoft.com/office/2006/metadata/properties" ma:root="true" ma:fieldsID="56823dad1f60e6222f49f9c0c2343330" ns2:_="" ns3:_="">
    <xsd:import namespace="bf7c5cf4-12eb-4f9a-917a-642e6a363891"/>
    <xsd:import namespace="72f318e8-2fa3-4623-bd84-3f8f90d8f1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c5cf4-12eb-4f9a-917a-642e6a363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318e8-2fa3-4623-bd84-3f8f90d8f1c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F73372-E00E-441E-959D-5C7586E484B9}">
  <ds:schemaRefs>
    <ds:schemaRef ds:uri="7a5d001d-3807-417f-b2bb-05dc147fc897"/>
    <ds:schemaRef ds:uri="d2c5105c-c674-4a1e-9b96-6a3a0dc63e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2f318e8-2fa3-4623-bd84-3f8f90d8f1c2"/>
  </ds:schemaRefs>
</ds:datastoreItem>
</file>

<file path=customXml/itemProps2.xml><?xml version="1.0" encoding="utf-8"?>
<ds:datastoreItem xmlns:ds="http://schemas.openxmlformats.org/officeDocument/2006/customXml" ds:itemID="{4652F826-B65E-4415-A027-ED41DB618C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69E5D2-A166-4F6F-AB0F-D5BF3C7813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c5cf4-12eb-4f9a-917a-642e6a363891"/>
    <ds:schemaRef ds:uri="72f318e8-2fa3-4623-bd84-3f8f90d8f1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984</Words>
  <Application>Microsoft Office PowerPoint</Application>
  <PresentationFormat>Widescreen</PresentationFormat>
  <Paragraphs>133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Gill Sans MT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Overview</vt:lpstr>
      <vt:lpstr>Project Overview cont.</vt:lpstr>
      <vt:lpstr>Project Map</vt:lpstr>
      <vt:lpstr>Sewer Rehabilitation Method:  Open Trench</vt:lpstr>
      <vt:lpstr>Sewer Rehabilitation Method: Pipe Lining</vt:lpstr>
      <vt:lpstr>Manhole Rehabilitation</vt:lpstr>
      <vt:lpstr>Tree Removal and Pruning</vt:lpstr>
      <vt:lpstr>Estimated Construction Schedule</vt:lpstr>
      <vt:lpstr>What to Expect During Construction</vt:lpstr>
      <vt:lpstr>What to Expect During Construction cont.</vt:lpstr>
      <vt:lpstr>Traffic Impacts</vt:lpstr>
      <vt:lpstr>Contact WSSC Water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Trower</dc:creator>
  <cp:lastModifiedBy>Fuentes, Jose Denis</cp:lastModifiedBy>
  <cp:revision>47</cp:revision>
  <cp:lastPrinted>2023-01-20T18:25:41Z</cp:lastPrinted>
  <dcterms:created xsi:type="dcterms:W3CDTF">2023-01-26T20:53:25Z</dcterms:created>
  <dcterms:modified xsi:type="dcterms:W3CDTF">2023-07-13T14:21:30Z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0x0101004254401FCF9C39468C920BB795648035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_activity">
    <vt:lpwstr>{"FileActivityType":"9","FileActivityTimeStamp":"2023-01-20T20:54:33.897Z","FileActivityUsersOnPage":[{"DisplayName":"Kevin Trower","Id":"ktrower@wsscwater.com"},{"DisplayName":"Brown, Charles V.","Id":"cbrown@wsscwater.com"}],"FileActivityNavigationId":null}</vt:lpwstr>
  </property>
  <property fmtid="{D5CDD505-2E9C-101B-9397-08002B2CF9AE}" pid="8" name="Order">
    <vt:r8>233700</vt:r8>
  </property>
</Properties>
</file>